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5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19DD4-0EB1-4843-B6FB-2ED0A9D48A6E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FCB87-83F0-421D-9156-C979255DE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325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5025" y="1600200"/>
            <a:ext cx="4035425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10E5E-C11D-4796-B1E3-726D4E532D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68A3EB-8BD6-4416-8E15-B3C00FEBA5C3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0F1646-22F8-4966-AFCE-D591769CD3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frame.html?imgurl=http://www.seagirls.ru/indexfish/images/cones.jpg&amp;pageurl=http://seagirls.narod.ru/index312cone.htm&amp;id=27508961&amp;iid=5&amp;imgwidth=600&amp;imgheight=450&amp;imgsize=42479&amp;images_links=b" TargetMode="External"/><Relationship Id="rId13" Type="http://schemas.openxmlformats.org/officeDocument/2006/relationships/image" Target="../media/image8.jpeg"/><Relationship Id="rId18" Type="http://schemas.openxmlformats.org/officeDocument/2006/relationships/hyperlink" Target="http://go.mail.ru/frame.html?imgurl=http://img-2005-06.photosight.ru/03/889417.jpg&amp;pageurl=http://www.photosight.ru/photos/889417/&amp;id=14857803&amp;iid=2&amp;imgwidth=650&amp;imgheight=656&amp;imgsize=71823&amp;images_links=b" TargetMode="External"/><Relationship Id="rId26" Type="http://schemas.openxmlformats.org/officeDocument/2006/relationships/hyperlink" Target="http://go.mail.ru/frame.html?imgurl=http://www.ovax-crystal.ru/files/images/gallery/skazka_s/Gal5.jpg&amp;pageurl=http://www.ovax-crystal.ru/default.aspx?gal=3&amp;pageinf=6&amp;id=34023194&amp;iid=2&amp;imgwidth=205&amp;imgheight=125&amp;imgsize=82588&amp;images_links=b" TargetMode="External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hyperlink" Target="http://go.mail.ru/frame.html?imgurl=http://www.photohost.ru/t/600/400/61936.jpg&amp;pageurl=http://www.photohost.ru/showpicture.php?pictureid=61936&amp;galleryid=1100&amp;user=0&amp;days=&amp;sti=&amp;or=0&amp;marks=&amp;pageid=1&amp;v=0&amp;id=26718764&amp;iid=5&amp;imgwidth=533&amp;imgheight=400&amp;imgsize=46691&amp;images_links=b" TargetMode="Externa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33" Type="http://schemas.openxmlformats.org/officeDocument/2006/relationships/image" Target="../media/image18.jpeg"/><Relationship Id="rId2" Type="http://schemas.openxmlformats.org/officeDocument/2006/relationships/hyperlink" Target="http://go.mail.ru/frame.html?imgurl=http://www.statuya.ru/products_pictures/conus.jpg&amp;pageurl=http://www.mos-uk1.ru/res.php?pn=4795&amp;mode=p&amp;id=3907088&amp;iid=2&amp;imgwidth=234&amp;imgheight=352&amp;imgsize=29325&amp;images_links=b" TargetMode="External"/><Relationship Id="rId16" Type="http://schemas.openxmlformats.org/officeDocument/2006/relationships/hyperlink" Target="http://go.mail.ru/frame.html?imgurl=http://kareliatoys.ru/images/19282.JPG&amp;pageurl=http://www.ru-toys.ru/catalog/2178/document137134/&amp;id=20515055&amp;iid=5&amp;imgwidth=305&amp;imgheight=400&amp;imgsize=10083&amp;images_links=b" TargetMode="External"/><Relationship Id="rId20" Type="http://schemas.openxmlformats.org/officeDocument/2006/relationships/hyperlink" Target="http://go.mail.ru/frame.html?imgurl=http://rso-avtodor.narod.ru/img/ograd/konus3.1.jpg&amp;pageurl=http://rso-avtodor.narod.ru/str/ograd6.html&amp;id=34656871&amp;iid=8&amp;imgwidth=304&amp;imgheight=242&amp;imgsize=12087&amp;images_links=b" TargetMode="External"/><Relationship Id="rId29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go.mail.ru/frame.html?imgurl=http://bse.sci-lib.com/pictures/12/16/th_268179844.jpg&amp;pageurl=http://bse.sci-lib.com/pdiletter1216.html&amp;id=33964713&amp;iid=6&amp;imgwidth=90&amp;imgheight=60&amp;imgsize=19531&amp;images_links=b" TargetMode="External"/><Relationship Id="rId11" Type="http://schemas.openxmlformats.org/officeDocument/2006/relationships/image" Target="../media/image7.jpeg"/><Relationship Id="rId24" Type="http://schemas.openxmlformats.org/officeDocument/2006/relationships/hyperlink" Target="http://go.mail.ru/frame.html?imgurl=http://edu1.distedu.ru/img/1000010845/1000010853.gif&amp;pageurl=http://edu1.distedu.ru/engine.php?c=1000000111&amp;id=69829305&amp;iid=8&amp;imgwidth=300&amp;imgheight=225&amp;imgsize=18161&amp;images_links=b" TargetMode="External"/><Relationship Id="rId32" Type="http://schemas.openxmlformats.org/officeDocument/2006/relationships/hyperlink" Target="http://go.mail.ru/frame.html?imgurl=http://gazeta.aif.ru/data/mags/np/658-659/pics/02_02_small.jpg&amp;pageurl=http://np.aif.ru/issues/658-659/02_02&amp;id=8224230&amp;iid=3&amp;imgwidth=250&amp;imgheight=302&amp;imgsize=42852&amp;images_links=b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28" Type="http://schemas.openxmlformats.org/officeDocument/2006/relationships/hyperlink" Target="http://go.mail.ru/frame.html?imgurl=http://www.vkusnoteka.ru/files/level3/p393-1.jpg&amp;pageurl=http://www.24-7-365.ru/show_good.php?idtov=1130859&amp;id=25347042&amp;iid=3&amp;imgwidth=389&amp;imgheight=500&amp;imgsize=27855&amp;images_links=b" TargetMode="External"/><Relationship Id="rId10" Type="http://schemas.openxmlformats.org/officeDocument/2006/relationships/hyperlink" Target="http://go.mail.ru/frame.html?imgurl=http://img-2004-07.photosight.ru/01/539197.jpg&amp;pageurl=http://www.photosight.ru/photo.php?photoid=539197&amp;id=9526483&amp;iid=2&amp;imgwidth=476&amp;imgheight=628&amp;imgsize=112616&amp;images_links=b" TargetMode="External"/><Relationship Id="rId19" Type="http://schemas.openxmlformats.org/officeDocument/2006/relationships/image" Target="../media/image11.jpeg"/><Relationship Id="rId31" Type="http://schemas.openxmlformats.org/officeDocument/2006/relationships/image" Target="../media/image17.jpeg"/><Relationship Id="rId4" Type="http://schemas.openxmlformats.org/officeDocument/2006/relationships/hyperlink" Target="http://go.mail.ru/frame.html?imgurl=http://www.intehpro.ru/images/piramida-konus_2-view.jpg&amp;pageurl=http://www.intehpro.ru/goods/piramida.html&amp;id=21847237&amp;iid=6&amp;imgwidth=150&amp;imgheight=150&amp;imgsize=25757&amp;images_links=b" TargetMode="External"/><Relationship Id="rId9" Type="http://schemas.openxmlformats.org/officeDocument/2006/relationships/image" Target="../media/image6.jpeg"/><Relationship Id="rId14" Type="http://schemas.openxmlformats.org/officeDocument/2006/relationships/hyperlink" Target="http://go.mail.ru/frame.html?imgurl=http://zfield.ru/images/Cone.PNG&amp;pageurl=http://zfield.ru/zfield.aspx&amp;id=60226560&amp;iid=4&amp;imgwidth=1024&amp;imgheight=768&amp;imgsize=108072&amp;images_links=b" TargetMode="External"/><Relationship Id="rId22" Type="http://schemas.openxmlformats.org/officeDocument/2006/relationships/hyperlink" Target="http://go.mail.ru/frame.html?imgurl=http://www.mod-one.net/wp-content/uploads/2007/06/diamond-cone_12.jpg&amp;pageurl=http://www.ladoshki.ch/forum/showthread.php?t=7131&amp;id=58215255&amp;iid=6&amp;imgwidth=171&amp;imgheight=250&amp;imgsize=46370&amp;images_links=b" TargetMode="External"/><Relationship Id="rId27" Type="http://schemas.openxmlformats.org/officeDocument/2006/relationships/image" Target="../media/image15.jpeg"/><Relationship Id="rId30" Type="http://schemas.openxmlformats.org/officeDocument/2006/relationships/hyperlink" Target="http://go.mail.ru/frame.html?imgurl=http://art-shkola.ru/UserFiles/Image/8.jpg&amp;pageurl=http://4des.ru/article/a-19.html&amp;id=16379546&amp;iid=7&amp;imgwidth=144&amp;imgheight=215&amp;imgsize=15183&amp;images_links=b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frame.html?imgurl=http://bestzona.vo.uz/_ph/1/1/773243556.jpg&amp;pageurl=http://club.itdrom.com/gallery/gal_photo/v-m-p116&amp;id=251189&amp;iid=5&amp;imgwidth=150&amp;imgheight=100&amp;imgsize=159097&amp;images_links=b" TargetMode="External"/><Relationship Id="rId13" Type="http://schemas.openxmlformats.org/officeDocument/2006/relationships/image" Target="../media/image26.wmf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12" Type="http://schemas.openxmlformats.org/officeDocument/2006/relationships/image" Target="../media/image25.wmf"/><Relationship Id="rId2" Type="http://schemas.openxmlformats.org/officeDocument/2006/relationships/hyperlink" Target="http://go.mail.ru/frame.html?imgurl=http://www.zhivi-i.ru/l/katastrofa/Vulkany/picture.jpg&amp;pageurl=http://www.stixiia.ru/dir/volcanos/&amp;id=9690813&amp;iid=4&amp;imgwidth=359&amp;imgheight=269&amp;imgsize=100214&amp;images_links=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o.mail.ru/frame.html?imgurl=http://www.free-lancers.net/posted_files/8652E506A2B0.gif&amp;pageurl=http://www.free-lancers.net/users/sinestet/projects/16434/&amp;id=35916904&amp;iid=0&amp;imgwidth=640&amp;imgheight=480&amp;imgsize=122874&amp;images_links=b" TargetMode="External"/><Relationship Id="rId11" Type="http://schemas.openxmlformats.org/officeDocument/2006/relationships/image" Target="../media/image24.wmf"/><Relationship Id="rId5" Type="http://schemas.openxmlformats.org/officeDocument/2006/relationships/image" Target="../media/image20.jpeg"/><Relationship Id="rId10" Type="http://schemas.openxmlformats.org/officeDocument/2006/relationships/image" Target="../media/image23.wmf"/><Relationship Id="rId4" Type="http://schemas.openxmlformats.org/officeDocument/2006/relationships/hyperlink" Target="http://go.mail.ru/frame.html?imgurl=http://www.podrobnosti.ua/upload/news/2003/05/27/61225_1.jpg&amp;pageurl=http://news.flexcom.ru/russia/2005/08/30/124146/&amp;id=2664743&amp;iid=6&amp;imgwidth=320&amp;imgheight=240&amp;imgsize=82684&amp;images_links=b" TargetMode="External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go.mail.ru/frame.html?imgurl=http://www.plastbak.com.ua/images/agro/konus.jpg&amp;pageurl=http://www.plastbak.com.ua/agro.html&amp;id=47546448&amp;iid=4&amp;imgwidth=400&amp;imgheight=384&amp;imgsize=9234&amp;images_links=b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Понятие конуса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Геометрия 11 класс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700213"/>
            <a:ext cx="6408737" cy="5002212"/>
          </a:xfrm>
          <a:prstGeom prst="rect">
            <a:avLst/>
          </a:prstGeom>
          <a:noFill/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042988" y="476250"/>
            <a:ext cx="69119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Из предложенных геометрических фигур выбрать конус</a:t>
            </a: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?id=3907088&amp;tov=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3429000"/>
            <a:ext cx="885825" cy="1333500"/>
          </a:xfrm>
          <a:prstGeom prst="rect">
            <a:avLst/>
          </a:prstGeom>
          <a:noFill/>
        </p:spPr>
      </p:pic>
      <p:pic>
        <p:nvPicPr>
          <p:cNvPr id="20483" name="Picture 3" descr="i?id=21847237&amp;tov=6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8625" y="1268413"/>
            <a:ext cx="1047750" cy="1047750"/>
          </a:xfrm>
          <a:prstGeom prst="rect">
            <a:avLst/>
          </a:prstGeom>
          <a:noFill/>
        </p:spPr>
      </p:pic>
      <p:pic>
        <p:nvPicPr>
          <p:cNvPr id="20484" name="Picture 4" descr="i?id=33964713&amp;tov=6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7088" y="5734050"/>
            <a:ext cx="1352550" cy="904875"/>
          </a:xfrm>
          <a:prstGeom prst="rect">
            <a:avLst/>
          </a:prstGeom>
          <a:noFill/>
        </p:spPr>
      </p:pic>
      <p:pic>
        <p:nvPicPr>
          <p:cNvPr id="20485" name="Picture 5" descr="i?id=27508961&amp;tov=5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08400" y="5445125"/>
            <a:ext cx="1390650" cy="1038225"/>
          </a:xfrm>
          <a:prstGeom prst="rect">
            <a:avLst/>
          </a:prstGeom>
          <a:noFill/>
        </p:spPr>
      </p:pic>
      <p:pic>
        <p:nvPicPr>
          <p:cNvPr id="20487" name="Picture 7" descr="i?id=9526483&amp;tov=2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771775" y="1125538"/>
            <a:ext cx="1047750" cy="1381125"/>
          </a:xfrm>
          <a:prstGeom prst="rect">
            <a:avLst/>
          </a:prstGeom>
          <a:noFill/>
        </p:spPr>
      </p:pic>
      <p:pic>
        <p:nvPicPr>
          <p:cNvPr id="20488" name="Picture 8" descr="i?id=26718764&amp;tov=5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87450" y="1268413"/>
            <a:ext cx="1428750" cy="1076325"/>
          </a:xfrm>
          <a:prstGeom prst="rect">
            <a:avLst/>
          </a:prstGeom>
          <a:noFill/>
        </p:spPr>
      </p:pic>
      <p:pic>
        <p:nvPicPr>
          <p:cNvPr id="20489" name="Picture 9" descr="i?id=60226560&amp;tov=4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164388" y="1484313"/>
            <a:ext cx="1428750" cy="1066800"/>
          </a:xfrm>
          <a:prstGeom prst="rect">
            <a:avLst/>
          </a:prstGeom>
          <a:noFill/>
        </p:spPr>
      </p:pic>
      <p:pic>
        <p:nvPicPr>
          <p:cNvPr id="20490" name="Picture 10" descr="i?id=20515055&amp;tov=5">
            <a:hlinkClick r:id="rId16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39750" y="2636838"/>
            <a:ext cx="981075" cy="1295400"/>
          </a:xfrm>
          <a:prstGeom prst="rect">
            <a:avLst/>
          </a:prstGeom>
          <a:noFill/>
        </p:spPr>
      </p:pic>
      <p:pic>
        <p:nvPicPr>
          <p:cNvPr id="20491" name="Picture 11" descr="i?id=14857803&amp;tov=2">
            <a:hlinkClick r:id="rId18"/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95288" y="4292600"/>
            <a:ext cx="1162050" cy="1171575"/>
          </a:xfrm>
          <a:prstGeom prst="rect">
            <a:avLst/>
          </a:prstGeom>
          <a:noFill/>
        </p:spPr>
      </p:pic>
      <p:pic>
        <p:nvPicPr>
          <p:cNvPr id="20492" name="Picture 12" descr="i?id=34656871&amp;tov=8">
            <a:hlinkClick r:id="rId20"/>
          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051050" y="3141663"/>
            <a:ext cx="1190625" cy="942975"/>
          </a:xfrm>
          <a:prstGeom prst="rect">
            <a:avLst/>
          </a:prstGeom>
          <a:noFill/>
        </p:spPr>
      </p:pic>
      <p:pic>
        <p:nvPicPr>
          <p:cNvPr id="20493" name="Picture 13" descr="i?id=58215255&amp;tov=6">
            <a:hlinkClick r:id="rId22"/>
          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4067175" y="2060575"/>
            <a:ext cx="923925" cy="1352550"/>
          </a:xfrm>
          <a:prstGeom prst="rect">
            <a:avLst/>
          </a:prstGeom>
          <a:noFill/>
        </p:spPr>
      </p:pic>
      <p:pic>
        <p:nvPicPr>
          <p:cNvPr id="20494" name="Picture 14" descr="i?id=69829305&amp;tov=8">
            <a:hlinkClick r:id="rId24"/>
          </p:cNvPr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667625" y="2924175"/>
            <a:ext cx="1238250" cy="933450"/>
          </a:xfrm>
          <a:prstGeom prst="rect">
            <a:avLst/>
          </a:prstGeom>
          <a:noFill/>
        </p:spPr>
      </p:pic>
      <p:pic>
        <p:nvPicPr>
          <p:cNvPr id="20495" name="Picture 15" descr="i?id=34023194&amp;tov=2">
            <a:hlinkClick r:id="rId26"/>
          </p:cNvPr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3492500" y="3644900"/>
            <a:ext cx="1428750" cy="866775"/>
          </a:xfrm>
          <a:prstGeom prst="rect">
            <a:avLst/>
          </a:prstGeom>
          <a:noFill/>
        </p:spPr>
      </p:pic>
      <p:pic>
        <p:nvPicPr>
          <p:cNvPr id="20496" name="Picture 16" descr="i?id=25347042&amp;tov=3">
            <a:hlinkClick r:id="rId28"/>
          </p:cNvPr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5219700" y="3429000"/>
            <a:ext cx="1019175" cy="1314450"/>
          </a:xfrm>
          <a:prstGeom prst="rect">
            <a:avLst/>
          </a:prstGeom>
          <a:noFill/>
        </p:spPr>
      </p:pic>
      <p:pic>
        <p:nvPicPr>
          <p:cNvPr id="20497" name="Picture 17" descr="i?id=16379546&amp;tov=7">
            <a:hlinkClick r:id="rId30"/>
          </p:cNvPr>
          <p:cNvPicPr>
            <a:picLocks noChangeAspect="1" noChangeArrowheads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5795963" y="5157788"/>
            <a:ext cx="914400" cy="1371600"/>
          </a:xfrm>
          <a:prstGeom prst="rect">
            <a:avLst/>
          </a:prstGeom>
          <a:noFill/>
        </p:spPr>
      </p:pic>
      <p:pic>
        <p:nvPicPr>
          <p:cNvPr id="20498" name="Picture 18" descr="i?id=8224230&amp;tov=3">
            <a:hlinkClick r:id="rId32"/>
          </p:cNvPr>
          <p:cNvPicPr>
            <a:picLocks noChangeAspect="1" noChangeArrowheads="1"/>
          </p:cNvPicPr>
          <p:nvPr/>
        </p:nvPicPr>
        <p:blipFill>
          <a:blip r:embed="rId33"/>
          <a:srcRect/>
          <a:stretch>
            <a:fillRect/>
          </a:stretch>
        </p:blipFill>
        <p:spPr bwMode="auto">
          <a:xfrm>
            <a:off x="2411413" y="4652963"/>
            <a:ext cx="952500" cy="1152525"/>
          </a:xfrm>
          <a:prstGeom prst="rect">
            <a:avLst/>
          </a:prstGeom>
          <a:noFill/>
        </p:spPr>
      </p:pic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468313" y="404813"/>
            <a:ext cx="813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Знакомство с конической поверхностью</a:t>
            </a: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?id=9690813&amp;tov=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445125"/>
            <a:ext cx="1584325" cy="1184275"/>
          </a:xfrm>
          <a:prstGeom prst="rect">
            <a:avLst/>
          </a:prstGeom>
          <a:noFill/>
        </p:spPr>
      </p:pic>
      <p:pic>
        <p:nvPicPr>
          <p:cNvPr id="21507" name="Picture 3" descr="i?id=2664743&amp;tov=6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5516563"/>
            <a:ext cx="1728788" cy="1144587"/>
          </a:xfrm>
          <a:prstGeom prst="rect">
            <a:avLst/>
          </a:prstGeom>
          <a:noFill/>
        </p:spPr>
      </p:pic>
      <p:pic>
        <p:nvPicPr>
          <p:cNvPr id="21508" name="Picture 4" descr="i?id=35916904&amp;tov=0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80288" y="3141663"/>
            <a:ext cx="1439862" cy="1077912"/>
          </a:xfrm>
          <a:prstGeom prst="rect">
            <a:avLst/>
          </a:prstGeom>
          <a:noFill/>
        </p:spPr>
      </p:pic>
      <p:pic>
        <p:nvPicPr>
          <p:cNvPr id="21509" name="Picture 5" descr="i?id=251189&amp;tov=5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87900" y="4505325"/>
            <a:ext cx="3529013" cy="2352675"/>
          </a:xfrm>
          <a:prstGeom prst="rect">
            <a:avLst/>
          </a:prstGeom>
          <a:noFill/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71472" y="214290"/>
            <a:ext cx="813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Знакомство с конической поверхностью</a:t>
            </a:r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10"/>
          <a:srcRect l="23958" r="32034" b="43010"/>
          <a:stretch>
            <a:fillRect/>
          </a:stretch>
        </p:blipFill>
        <p:spPr bwMode="auto">
          <a:xfrm>
            <a:off x="179388" y="1557338"/>
            <a:ext cx="360045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11"/>
          <a:srcRect l="31001" b="46727"/>
          <a:stretch>
            <a:fillRect/>
          </a:stretch>
        </p:blipFill>
        <p:spPr bwMode="auto">
          <a:xfrm>
            <a:off x="5148263" y="1196975"/>
            <a:ext cx="3808412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12"/>
          <a:srcRect l="57974" b="63545"/>
          <a:stretch>
            <a:fillRect/>
          </a:stretch>
        </p:blipFill>
        <p:spPr bwMode="auto">
          <a:xfrm>
            <a:off x="3708400" y="2565400"/>
            <a:ext cx="2314575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7088" y="908050"/>
            <a:ext cx="3316287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755650" y="357166"/>
            <a:ext cx="734536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tabLst>
                <a:tab pos="342900" algn="l"/>
              </a:tabLst>
            </a:pPr>
            <a:r>
              <a:rPr lang="ru-RU" sz="4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Конусом называется тело, ограниченное замкнутой конической поверхностью и пересекающей её плоскостью.</a:t>
            </a:r>
          </a:p>
        </p:txBody>
      </p:sp>
      <p:pic>
        <p:nvPicPr>
          <p:cNvPr id="17411" name="Picture 3" descr="i?id=47546448&amp;tov=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4929198"/>
            <a:ext cx="1728787" cy="1666875"/>
          </a:xfrm>
          <a:prstGeom prst="rect">
            <a:avLst/>
          </a:prstGeom>
          <a:noFill/>
        </p:spPr>
      </p:pic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0" y="530225"/>
            <a:ext cx="3932238" cy="5256213"/>
          </a:xfrm>
        </p:spPr>
        <p:txBody>
          <a:bodyPr>
            <a:normAutofit lnSpcReduction="10000"/>
          </a:bodyPr>
          <a:lstStyle/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Конусом </a:t>
            </a:r>
          </a:p>
          <a:p>
            <a:pPr marL="265176" indent="-265176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называется тело, которое состоит из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круга — основания конуса,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точки, не лежащей в плоскости этого круга,— вершины конуса и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всех отрезков, соединяющих вершину конуса с точками основания 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5011" t="16190" r="28552" b="5078"/>
          <a:stretch>
            <a:fillRect/>
          </a:stretch>
        </p:blipFill>
        <p:spPr>
          <a:xfrm>
            <a:off x="4572000" y="785813"/>
            <a:ext cx="3768725" cy="46434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>
                <a:srgbClr val="000066"/>
              </a:buClr>
              <a:buFont typeface="Verdana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>
              <a:solidFill>
                <a:srgbClr val="000066"/>
              </a:solidFill>
              <a:latin typeface="Verdana" pitchFamily="32" charset="0"/>
            </a:endParaRP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>
                <a:srgbClr val="000066"/>
              </a:buClr>
              <a:buFont typeface="Verdana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>
              <a:solidFill>
                <a:srgbClr val="000066"/>
              </a:solidFill>
              <a:latin typeface="Verdana" pitchFamily="32" charset="0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682625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smtClean="0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         </a:t>
            </a:r>
            <a:r>
              <a:rPr lang="en-GB" b="1" smtClean="0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Конус</a:t>
            </a:r>
          </a:p>
        </p:txBody>
      </p:sp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3"/>
          <a:srcRect l="2768" t="7597" r="18977" b="11673"/>
          <a:stretch>
            <a:fillRect/>
          </a:stretch>
        </p:blipFill>
        <p:spPr bwMode="auto">
          <a:xfrm>
            <a:off x="214313" y="642938"/>
            <a:ext cx="5286375" cy="5072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3558" name="Прямоугольник 5"/>
          <p:cNvSpPr>
            <a:spLocks noChangeArrowheads="1"/>
          </p:cNvSpPr>
          <p:nvPr/>
        </p:nvSpPr>
        <p:spPr bwMode="auto">
          <a:xfrm>
            <a:off x="5643563" y="142875"/>
            <a:ext cx="3286125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400" b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Отрезки, соединяющие вершину конуса с точками окружности основания, называются </a:t>
            </a:r>
            <a:r>
              <a:rPr lang="ru-RU" sz="2400" b="1" i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образующими</a:t>
            </a:r>
            <a:r>
              <a:rPr lang="ru-RU" sz="24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</a:t>
            </a:r>
            <a:r>
              <a:rPr lang="ru-RU" sz="2400" b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 конуса.</a:t>
            </a:r>
          </a:p>
          <a:p>
            <a:pPr algn="ctr"/>
            <a:endParaRPr lang="ru-RU" sz="2400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23559" name="Прямоугольник 6"/>
          <p:cNvSpPr>
            <a:spLocks noChangeArrowheads="1"/>
          </p:cNvSpPr>
          <p:nvPr/>
        </p:nvSpPr>
        <p:spPr bwMode="auto">
          <a:xfrm>
            <a:off x="0" y="5572125"/>
            <a:ext cx="5357813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b="1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  <a:p>
            <a:pPr algn="ctr"/>
            <a:r>
              <a:rPr lang="ru-RU" sz="2400" b="1" i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Поверхность конуса состоит из основания и боковой поверхности</a:t>
            </a:r>
            <a:r>
              <a:rPr lang="ru-RU" b="1" i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.</a:t>
            </a:r>
            <a:endParaRPr lang="ru-RU" i="1"/>
          </a:p>
        </p:txBody>
      </p:sp>
      <p:sp>
        <p:nvSpPr>
          <p:cNvPr id="23560" name="Прямоугольник 7"/>
          <p:cNvSpPr>
            <a:spLocks noChangeArrowheads="1"/>
          </p:cNvSpPr>
          <p:nvPr/>
        </p:nvSpPr>
        <p:spPr bwMode="auto">
          <a:xfrm>
            <a:off x="5572125" y="2428875"/>
            <a:ext cx="3357563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ru-RU" sz="2400" b="1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Высотой</a:t>
            </a:r>
          </a:p>
          <a:p>
            <a:r>
              <a:rPr lang="ru-RU" sz="2400" b="1" dirty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 конуса называется перпендикуляр, опущенный из его вершины на плоскость основания. </a:t>
            </a:r>
          </a:p>
          <a:p>
            <a:pPr>
              <a:buFont typeface="Arial" charset="0"/>
              <a:buChar char="•"/>
            </a:pPr>
            <a:r>
              <a:rPr lang="ru-RU" sz="2400" b="1" dirty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sz="2400" b="1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Осью</a:t>
            </a:r>
            <a:r>
              <a:rPr lang="ru-RU" sz="2400" b="1" dirty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 </a:t>
            </a:r>
          </a:p>
          <a:p>
            <a:r>
              <a:rPr lang="ru-RU" sz="2400" b="1" dirty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прямого конуса называется прямая, содержащая его высоту</a:t>
            </a:r>
            <a:r>
              <a:rPr lang="ru-RU" sz="2400" dirty="0"/>
              <a:t>. 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5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>
                                      <p:cBhvr>
                                        <p:cTn id="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100000"/>
              </a:lnSpc>
              <a:buClr>
                <a:srgbClr val="000000"/>
              </a:buClr>
              <a:buFont typeface="Tahoma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>
              <a:solidFill>
                <a:srgbClr val="000000"/>
              </a:solidFill>
              <a:latin typeface="Tahoma" pitchFamily="32" charset="0"/>
            </a:endParaRP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  <a:buClr>
                <a:srgbClr val="000000"/>
              </a:buClr>
              <a:buFont typeface="Tahoma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>
              <a:solidFill>
                <a:srgbClr val="000000"/>
              </a:solidFill>
              <a:latin typeface="Tahoma" pitchFamily="32" charset="0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120650"/>
            <a:ext cx="7793037" cy="1557338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Конус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вращен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ием</a:t>
            </a:r>
            <a:r>
              <a:rPr lang="en-GB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прямоугольного</a:t>
            </a:r>
            <a:r>
              <a:rPr lang="en-GB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треугольника</a:t>
            </a:r>
            <a:r>
              <a:rPr lang="en-GB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АВС </a:t>
            </a:r>
            <a:r>
              <a:rPr lang="en-GB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вокруг</a:t>
            </a:r>
            <a:r>
              <a:rPr lang="en-GB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катета</a:t>
            </a:r>
            <a:r>
              <a:rPr lang="en-GB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АВ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 l="5011" t="16190" r="28552" b="5078"/>
          <a:stretch>
            <a:fillRect/>
          </a:stretch>
        </p:blipFill>
        <p:spPr bwMode="auto">
          <a:xfrm>
            <a:off x="1547813" y="1773238"/>
            <a:ext cx="5761037" cy="4875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Сечения конуса</a:t>
            </a:r>
          </a:p>
          <a:p>
            <a:pPr algn="ctr">
              <a:buFont typeface="Wingdings 2" pitchFamily="18" charset="2"/>
              <a:buNone/>
            </a:pPr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плоскостями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i="1" smtClean="0">
                <a:latin typeface="Times New Roman" pitchFamily="16" charset="0"/>
                <a:cs typeface="Times New Roman" pitchFamily="16" charset="0"/>
              </a:rPr>
              <a:t>Осевое сечение конуса</a:t>
            </a:r>
            <a:r>
              <a:rPr lang="en-GB" smtClean="0"/>
              <a:t>.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48200" y="1357313"/>
            <a:ext cx="4038600" cy="548481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5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b="1" smtClean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Если секущая плоскость проходит через ось конуса, то сечение представляет собой равнобедренный треугольник, основание которого- диаметр основания конуса, а боковые стороны- образующие конуса. </a:t>
            </a:r>
            <a:endParaRPr lang="ru-RU" sz="2600" b="1" smtClean="0">
              <a:solidFill>
                <a:srgbClr val="00206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lnSpc>
                <a:spcPct val="100000"/>
              </a:lnSpc>
              <a:spcBef>
                <a:spcPts val="650"/>
              </a:spcBef>
              <a:buFont typeface="Arial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b="1" smtClean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Это сечение- </a:t>
            </a:r>
            <a:r>
              <a:rPr lang="en-GB" sz="3600" b="1" i="1" smtClean="0"/>
              <a:t>осевое.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 l="13278" r="18785" b="11417"/>
          <a:stretch>
            <a:fillRect/>
          </a:stretch>
        </p:blipFill>
        <p:spPr bwMode="auto">
          <a:xfrm>
            <a:off x="250825" y="1628774"/>
            <a:ext cx="4439519" cy="458630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43438" y="1773238"/>
            <a:ext cx="4500562" cy="47148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</a:pPr>
            <a:r>
              <a:rPr lang="en-GB" sz="3600" b="1" dirty="0" err="1" smtClean="0">
                <a:latin typeface="Times New Roman" pitchFamily="16" charset="0"/>
                <a:cs typeface="Times New Roman" pitchFamily="16" charset="0"/>
              </a:rPr>
              <a:t>Сечение</a:t>
            </a:r>
            <a:r>
              <a:rPr lang="en-GB" sz="3600" b="1" dirty="0" smtClean="0"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GB" sz="3600" b="1" dirty="0" err="1" smtClean="0">
                <a:latin typeface="Times New Roman" pitchFamily="16" charset="0"/>
                <a:cs typeface="Times New Roman" pitchFamily="16" charset="0"/>
              </a:rPr>
              <a:t>конуса</a:t>
            </a:r>
            <a:r>
              <a:rPr lang="en-GB" sz="3600" b="1" dirty="0" smtClean="0"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GB" sz="3600" b="1" dirty="0" err="1" smtClean="0">
                <a:latin typeface="Times New Roman" pitchFamily="16" charset="0"/>
                <a:cs typeface="Times New Roman" pitchFamily="16" charset="0"/>
              </a:rPr>
              <a:t>плоскостью</a:t>
            </a:r>
            <a:r>
              <a:rPr lang="en-GB" sz="3600" b="1" dirty="0" smtClean="0">
                <a:latin typeface="Times New Roman" pitchFamily="16" charset="0"/>
                <a:cs typeface="Times New Roman" pitchFamily="16" charset="0"/>
              </a:rPr>
              <a:t> q, </a:t>
            </a:r>
            <a:r>
              <a:rPr lang="en-GB" sz="3600" b="1" dirty="0" err="1" smtClean="0">
                <a:latin typeface="Times New Roman" pitchFamily="16" charset="0"/>
                <a:cs typeface="Times New Roman" pitchFamily="16" charset="0"/>
              </a:rPr>
              <a:t>перпендикулярной</a:t>
            </a:r>
            <a:r>
              <a:rPr lang="en-GB" sz="3600" b="1" dirty="0" smtClean="0">
                <a:latin typeface="Times New Roman" pitchFamily="16" charset="0"/>
                <a:cs typeface="Times New Roman" pitchFamily="16" charset="0"/>
              </a:rPr>
              <a:t>  </a:t>
            </a:r>
            <a:r>
              <a:rPr lang="en-GB" sz="3600" b="1" dirty="0" err="1" smtClean="0">
                <a:latin typeface="Times New Roman" pitchFamily="16" charset="0"/>
                <a:cs typeface="Times New Roman" pitchFamily="16" charset="0"/>
              </a:rPr>
              <a:t>его</a:t>
            </a:r>
            <a:r>
              <a:rPr lang="en-GB" sz="3600" b="1" dirty="0" smtClean="0"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GB" sz="3600" b="1" dirty="0" err="1" smtClean="0">
                <a:latin typeface="Times New Roman" pitchFamily="16" charset="0"/>
                <a:cs typeface="Times New Roman" pitchFamily="16" charset="0"/>
              </a:rPr>
              <a:t>оси</a:t>
            </a:r>
            <a:r>
              <a:rPr lang="ru-RU" sz="3600" b="1" dirty="0" smtClean="0">
                <a:latin typeface="Times New Roman" pitchFamily="16" charset="0"/>
                <a:cs typeface="Times New Roman" pitchFamily="16" charset="0"/>
              </a:rPr>
              <a:t> –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charset="0"/>
              <a:buNone/>
            </a:pPr>
            <a:r>
              <a:rPr lang="ru-RU" sz="3600" b="1" dirty="0" smtClean="0">
                <a:latin typeface="Times New Roman" pitchFamily="16" charset="0"/>
                <a:cs typeface="Times New Roman" pitchFamily="16" charset="0"/>
              </a:rPr>
              <a:t>      </a:t>
            </a:r>
            <a:r>
              <a:rPr lang="ru-RU" sz="4800" b="1" i="1" dirty="0" smtClean="0">
                <a:solidFill>
                  <a:srgbClr val="0070C0"/>
                </a:solidFill>
                <a:latin typeface="Times New Roman" pitchFamily="16" charset="0"/>
                <a:cs typeface="Times New Roman" pitchFamily="16" charset="0"/>
              </a:rPr>
              <a:t>круг</a:t>
            </a:r>
            <a:r>
              <a:rPr lang="en-GB" sz="3600" b="1" dirty="0" smtClean="0">
                <a:latin typeface="Times New Roman" pitchFamily="16" charset="0"/>
                <a:cs typeface="Times New Roman" pitchFamily="16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charset="0"/>
              <a:buNone/>
            </a:pPr>
            <a:r>
              <a:rPr lang="en-GB" sz="4000" b="1" dirty="0" smtClean="0">
                <a:latin typeface="Times New Roman" pitchFamily="16" charset="0"/>
                <a:cs typeface="Times New Roman" pitchFamily="16" charset="0"/>
              </a:rPr>
              <a:t>     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charset="0"/>
              <a:buNone/>
            </a:pPr>
            <a:endParaRPr lang="en-GB" sz="2800" dirty="0" smtClean="0">
              <a:cs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charset="0"/>
              <a:buNone/>
            </a:pPr>
            <a:endParaRPr lang="en-GB" sz="2800" dirty="0" smtClean="0">
              <a:cs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charset="0"/>
              <a:buNone/>
            </a:pPr>
            <a:r>
              <a:rPr lang="en-GB" sz="2800" dirty="0" smtClean="0">
                <a:cs typeface="Arial" charset="0"/>
              </a:rPr>
              <a:t>                               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/>
          <a:srcRect l="16313" r="31999" b="4556"/>
          <a:stretch>
            <a:fillRect/>
          </a:stretch>
        </p:blipFill>
        <p:spPr bwMode="auto">
          <a:xfrm>
            <a:off x="214313" y="1457325"/>
            <a:ext cx="4105275" cy="540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34" name="WordArt 4"/>
          <p:cNvSpPr>
            <a:spLocks noChangeArrowheads="1" noChangeShapeType="1" noTextEdit="1"/>
          </p:cNvSpPr>
          <p:nvPr/>
        </p:nvSpPr>
        <p:spPr bwMode="auto">
          <a:xfrm>
            <a:off x="900113" y="404813"/>
            <a:ext cx="76327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600">
                <a:solidFill>
                  <a:srgbClr val="3333CC"/>
                </a:solidFill>
                <a:miter lim="800000"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0186" dir="1096358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4240213" y="3275013"/>
          <a:ext cx="720725" cy="360362"/>
        </p:xfrm>
        <a:graphic>
          <a:graphicData uri="http://schemas.openxmlformats.org/presentationml/2006/ole">
            <p:oleObj spid="_x0000_s1026" r:id="rId5" imgW="719640" imgH="359640" progId="opendocument.MathDocument.1">
              <p:embed/>
            </p:oleObj>
          </a:graphicData>
        </a:graphic>
      </p:graphicFrame>
      <p:graphicFrame>
        <p:nvGraphicFramePr>
          <p:cNvPr id="1027" name="Object 6"/>
          <p:cNvGraphicFramePr>
            <a:graphicFrameLocks noChangeAspect="1"/>
          </p:cNvGraphicFramePr>
          <p:nvPr/>
        </p:nvGraphicFramePr>
        <p:xfrm>
          <a:off x="4240213" y="3275013"/>
          <a:ext cx="73025" cy="180975"/>
        </p:xfrm>
        <a:graphic>
          <a:graphicData uri="http://schemas.openxmlformats.org/presentationml/2006/ole">
            <p:oleObj spid="_x0000_s1027" r:id="rId6" imgW="72000" imgH="180720" progId="opendocument.MathDocument.1">
              <p:embed/>
            </p:oleObj>
          </a:graphicData>
        </a:graphic>
      </p:graphicFrame>
      <p:graphicFrame>
        <p:nvGraphicFramePr>
          <p:cNvPr id="1028" name="Object 7"/>
          <p:cNvGraphicFramePr>
            <a:graphicFrameLocks noChangeAspect="1"/>
          </p:cNvGraphicFramePr>
          <p:nvPr/>
        </p:nvGraphicFramePr>
        <p:xfrm>
          <a:off x="4240213" y="3275013"/>
          <a:ext cx="73025" cy="180975"/>
        </p:xfrm>
        <a:graphic>
          <a:graphicData uri="http://schemas.openxmlformats.org/presentationml/2006/ole">
            <p:oleObj spid="_x0000_s1028" r:id="rId7" imgW="72000" imgH="180720" progId="opendocument.MathDocument.1">
              <p:embed/>
            </p:oleObj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/>
        </p:nvGraphicFramePr>
        <p:xfrm>
          <a:off x="4240213" y="3275013"/>
          <a:ext cx="73025" cy="195262"/>
        </p:xfrm>
        <a:graphic>
          <a:graphicData uri="http://schemas.openxmlformats.org/presentationml/2006/ole">
            <p:oleObj spid="_x0000_s1029" r:id="rId8" imgW="72000" imgH="190080" progId="opendocument.MathDocument.1">
              <p:embed/>
            </p:oleObj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>
                                        <p:cTn id="24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Текст 2"/>
          <p:cNvSpPr>
            <a:spLocks noGrp="1"/>
          </p:cNvSpPr>
          <p:nvPr>
            <p:ph type="body" idx="2"/>
          </p:nvPr>
        </p:nvSpPr>
        <p:spPr>
          <a:xfrm>
            <a:off x="5538788" y="1447800"/>
            <a:ext cx="2971800" cy="4624388"/>
          </a:xfrm>
        </p:spPr>
        <p:txBody>
          <a:bodyPr/>
          <a:lstStyle/>
          <a:p>
            <a:pPr marL="17463" marR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Сечение конуса плоскостью, проходящей через вершину,</a:t>
            </a:r>
          </a:p>
          <a:p>
            <a:pPr marL="17463" marR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но не через ось-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треугольник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.</a:t>
            </a:r>
          </a:p>
        </p:txBody>
      </p:sp>
      <p:pic>
        <p:nvPicPr>
          <p:cNvPr id="27652" name="Содержимое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2" y="1428736"/>
            <a:ext cx="5143536" cy="34290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8" y="533400"/>
            <a:ext cx="2971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675" name="Текст 2"/>
          <p:cNvSpPr>
            <a:spLocks noGrp="1"/>
          </p:cNvSpPr>
          <p:nvPr>
            <p:ph type="body" idx="2"/>
          </p:nvPr>
        </p:nvSpPr>
        <p:spPr>
          <a:xfrm>
            <a:off x="5538788" y="1447800"/>
            <a:ext cx="2971800" cy="4206875"/>
          </a:xfrm>
        </p:spPr>
        <p:txBody>
          <a:bodyPr/>
          <a:lstStyle/>
          <a:p>
            <a:pPr marL="17463" marR="0" algn="ctr">
              <a:spcBef>
                <a:spcPct val="0"/>
              </a:spcBef>
            </a:pPr>
            <a:r>
              <a:rPr lang="ru-RU" sz="3200" b="1" smtClean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Сечение конуса плоскостью,  параллельной одной образующей  конуса- </a:t>
            </a:r>
            <a:r>
              <a:rPr lang="ru-RU" sz="3200" b="1" i="1" smtClean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парабола.</a:t>
            </a:r>
          </a:p>
        </p:txBody>
      </p:sp>
      <p:pic>
        <p:nvPicPr>
          <p:cNvPr id="28676" name="Содержимое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714375"/>
            <a:ext cx="2357438" cy="2571750"/>
          </a:xfrm>
        </p:spPr>
      </p:pic>
      <p:pic>
        <p:nvPicPr>
          <p:cNvPr id="28677" name="Рисунок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857500"/>
            <a:ext cx="20002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842968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Назвать 10 основных терминов, связанных с понятием конуса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Какие формы работы на уроке показались вам наиболее эффективными, наименее эффективными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Каков основной итог урока для вас лично?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</TotalTime>
  <Words>238</Words>
  <Application>Microsoft Office PowerPoint</Application>
  <PresentationFormat>Экран (4:3)</PresentationFormat>
  <Paragraphs>49</Paragraphs>
  <Slides>14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Поток</vt:lpstr>
      <vt:lpstr>Формула OpenDocument</vt:lpstr>
      <vt:lpstr>Понятие конуса</vt:lpstr>
      <vt:lpstr>Слайд 2</vt:lpstr>
      <vt:lpstr>Слайд 3</vt:lpstr>
      <vt:lpstr>Слайд 4</vt:lpstr>
      <vt:lpstr>Слайд 5</vt:lpstr>
      <vt:lpstr>Слайд 6</vt:lpstr>
      <vt:lpstr>         Конус</vt:lpstr>
      <vt:lpstr>Конус  получен  вращением прямоугольного треугольника АВС вокруг катета АВ.</vt:lpstr>
      <vt:lpstr>Слайд 9</vt:lpstr>
      <vt:lpstr>Осевое сечение конуса.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конуса</dc:title>
  <dc:creator>Admin</dc:creator>
  <cp:lastModifiedBy>Admin</cp:lastModifiedBy>
  <cp:revision>7</cp:revision>
  <dcterms:created xsi:type="dcterms:W3CDTF">2016-08-25T04:03:54Z</dcterms:created>
  <dcterms:modified xsi:type="dcterms:W3CDTF">2016-08-25T06:30:43Z</dcterms:modified>
</cp:coreProperties>
</file>